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298" r:id="rId3"/>
    <p:sldId id="299" r:id="rId4"/>
    <p:sldId id="284" r:id="rId5"/>
    <p:sldId id="300" r:id="rId6"/>
    <p:sldId id="290" r:id="rId7"/>
    <p:sldId id="292" r:id="rId8"/>
    <p:sldId id="287" r:id="rId9"/>
    <p:sldId id="293" r:id="rId10"/>
    <p:sldId id="288" r:id="rId11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танислав Каплан" initials="СК" lastIdx="47" clrIdx="0">
    <p:extLst/>
  </p:cmAuthor>
  <p:cmAuthor id="2" name="Dns" initials="D" lastIdx="1" clrIdx="1"/>
  <p:cmAuthor id="3" name="Panda" initials="P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FF9900"/>
    <a:srgbClr val="CCFFFF"/>
    <a:srgbClr val="FFFF00"/>
    <a:srgbClr val="F9F9F9"/>
    <a:srgbClr val="FFCC00"/>
    <a:srgbClr val="B2B2B2"/>
    <a:srgbClr val="0066CC"/>
    <a:srgbClr val="0C2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7" autoAdjust="0"/>
    <p:restoredTop sz="94494" autoAdjust="0"/>
  </p:normalViewPr>
  <p:slideViewPr>
    <p:cSldViewPr>
      <p:cViewPr>
        <p:scale>
          <a:sx n="63" d="100"/>
          <a:sy n="63" d="100"/>
        </p:scale>
        <p:origin x="137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89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99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Лист1!$A$8:$E$8</c:f>
              <c:numCache>
                <c:formatCode>0</c:formatCode>
                <c:ptCount val="5"/>
                <c:pt idx="0" formatCode="General">
                  <c:v>2009</c:v>
                </c:pt>
                <c:pt idx="1">
                  <c:v>2010</c:v>
                </c:pt>
                <c:pt idx="2" formatCode="General">
                  <c:v>2011</c:v>
                </c:pt>
                <c:pt idx="3" formatCode="General">
                  <c:v>2012</c:v>
                </c:pt>
                <c:pt idx="4" formatCode="General">
                  <c:v>2013</c:v>
                </c:pt>
              </c:numCache>
            </c:numRef>
          </c:cat>
          <c:val>
            <c:numRef>
              <c:f>Лист1!$A$9:$E$9</c:f>
              <c:numCache>
                <c:formatCode>0.0</c:formatCode>
                <c:ptCount val="5"/>
                <c:pt idx="0" formatCode="General">
                  <c:v>85.6</c:v>
                </c:pt>
                <c:pt idx="1">
                  <c:v>84</c:v>
                </c:pt>
                <c:pt idx="2" formatCode="General">
                  <c:v>88.7</c:v>
                </c:pt>
                <c:pt idx="3" formatCode="General">
                  <c:v>84.5</c:v>
                </c:pt>
                <c:pt idx="4" formatCode="General">
                  <c:v>85.8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460245936"/>
        <c:axId val="460250248"/>
      </c:barChart>
      <c:catAx>
        <c:axId val="46024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0250248"/>
        <c:crosses val="autoZero"/>
        <c:auto val="1"/>
        <c:lblAlgn val="ctr"/>
        <c:lblOffset val="100"/>
        <c:noMultiLvlLbl val="0"/>
      </c:catAx>
      <c:valAx>
        <c:axId val="460250248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60245936"/>
        <c:crosses val="autoZero"/>
        <c:crossBetween val="between"/>
        <c:majorUnit val="2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DB5DB-CBEE-4CB0-BC8F-30BFD738852D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89F11-CB24-4701-BD5B-C7BFEFBD3F3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912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EF8A9-C18F-48B7-9AB5-9321E4B1113B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7CD8A-FA6C-4519-AECE-43AC3E230D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015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Worry</a:t>
            </a:r>
            <a:r>
              <a:rPr lang="en-US" baseline="0" dirty="0" smtClean="0"/>
              <a:t> less, live more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7CD8A-FA6C-4519-AECE-43AC3E230DF4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617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7CD8A-FA6C-4519-AECE-43AC3E230DF4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911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CB8-927D-4ADB-ABB1-E9401B44314C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51C1-CF68-41C0-9A30-4C0F37DB64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CB8-927D-4ADB-ABB1-E9401B44314C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51C1-CF68-41C0-9A30-4C0F37DB64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CB8-927D-4ADB-ABB1-E9401B44314C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51C1-CF68-41C0-9A30-4C0F37DB64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CB8-927D-4ADB-ABB1-E9401B44314C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51C1-CF68-41C0-9A30-4C0F37DB64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CB8-927D-4ADB-ABB1-E9401B44314C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51C1-CF68-41C0-9A30-4C0F37DB64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CB8-927D-4ADB-ABB1-E9401B44314C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51C1-CF68-41C0-9A30-4C0F37DB64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CB8-927D-4ADB-ABB1-E9401B44314C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51C1-CF68-41C0-9A30-4C0F37DB64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CB8-927D-4ADB-ABB1-E9401B44314C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51C1-CF68-41C0-9A30-4C0F37DB64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CB8-927D-4ADB-ABB1-E9401B44314C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51C1-CF68-41C0-9A30-4C0F37DB64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CB8-927D-4ADB-ABB1-E9401B44314C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51C1-CF68-41C0-9A30-4C0F37DB64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4CB8-927D-4ADB-ABB1-E9401B44314C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51C1-CF68-41C0-9A30-4C0F37DB64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14CB8-927D-4ADB-ABB1-E9401B44314C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551C1-CF68-41C0-9A30-4C0F37DB64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4587" y="2783250"/>
            <a:ext cx="88919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Современный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продукт: </a:t>
            </a:r>
            <a:endParaRPr lang="ru-RU" sz="4400" dirty="0" smtClean="0">
              <a:solidFill>
                <a:schemeClr val="accent1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страхование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юридических расходов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15" b="76123"/>
          <a:stretch/>
        </p:blipFill>
        <p:spPr>
          <a:xfrm>
            <a:off x="3357349" y="428"/>
            <a:ext cx="5786080" cy="16373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54"/>
          <a:stretch/>
        </p:blipFill>
        <p:spPr>
          <a:xfrm>
            <a:off x="571" y="4331361"/>
            <a:ext cx="9142858" cy="255402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16633"/>
            <a:ext cx="1656184" cy="71796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7" t="31838" r="42537" b="57215"/>
          <a:stretch/>
        </p:blipFill>
        <p:spPr>
          <a:xfrm>
            <a:off x="179511" y="2183642"/>
            <a:ext cx="3312369" cy="75062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6360" y="2358760"/>
            <a:ext cx="3045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200" dirty="0" smtClean="0">
                <a:solidFill>
                  <a:schemeClr val="bg1"/>
                </a:solidFill>
              </a:rPr>
              <a:t>Тема выступления</a:t>
            </a:r>
            <a:endParaRPr lang="ru-RU" sz="2000" b="1" spc="200" dirty="0" smtClean="0">
              <a:solidFill>
                <a:schemeClr val="bg1"/>
              </a:solidFill>
            </a:endParaRPr>
          </a:p>
          <a:p>
            <a:endParaRPr lang="ru-RU" sz="2000" b="1" spc="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26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5790"/>
          <a:stretch/>
        </p:blipFill>
        <p:spPr>
          <a:xfrm>
            <a:off x="571" y="-27384"/>
            <a:ext cx="9142858" cy="97449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7504" y="107107"/>
            <a:ext cx="912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Спасибо за внимание</a:t>
            </a:r>
            <a:endParaRPr lang="ru-RU" sz="24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39" r="87617" b="107"/>
          <a:stretch/>
        </p:blipFill>
        <p:spPr>
          <a:xfrm>
            <a:off x="571" y="6400801"/>
            <a:ext cx="1132193" cy="44945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8676456" y="640594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10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6" t="36145" r="65174" b="27989"/>
          <a:stretch/>
        </p:blipFill>
        <p:spPr>
          <a:xfrm>
            <a:off x="771050" y="4433620"/>
            <a:ext cx="2132350" cy="216373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469184" y="3789040"/>
            <a:ext cx="394370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</a:rPr>
              <a:t>СТАНИСЛАВ КАПЛАН</a:t>
            </a:r>
            <a:endParaRPr lang="ru-RU" sz="3400" b="1" dirty="0">
              <a:solidFill>
                <a:schemeClr val="tx1">
                  <a:lumMod val="95000"/>
                  <a:lumOff val="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96480" y="4293096"/>
            <a:ext cx="4517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Генеральный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директор</a:t>
            </a: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ООО «Современные Юридические Решения»</a:t>
            </a:r>
            <a:endParaRPr lang="ru-RU" i="1" dirty="0" smtClean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endParaRPr lang="ru-RU" i="1" dirty="0">
              <a:solidFill>
                <a:schemeClr val="accent1">
                  <a:lumMod val="75000"/>
                </a:schemeClr>
              </a:solidFill>
              <a:latin typeface="Helvetica-6-Ligh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13459" y="4984720"/>
            <a:ext cx="305590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alibri Light" panose="020F0302020204030204" pitchFamily="34" charset="0"/>
              </a:rPr>
              <a:t>kaplan@pravocard.ru</a:t>
            </a:r>
          </a:p>
          <a:p>
            <a:endParaRPr lang="ru-RU" sz="2600" dirty="0">
              <a:latin typeface="Helvetica-4-Light" pitchFamily="8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27747" y="5560784"/>
            <a:ext cx="308770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alibri Light" panose="020F0302020204030204" pitchFamily="34" charset="0"/>
              </a:rPr>
              <a:t>8 495 780 35 97 </a:t>
            </a:r>
            <a:r>
              <a:rPr lang="en-US" sz="2200" i="1" dirty="0" smtClean="0">
                <a:latin typeface="Calibri Light" panose="020F0302020204030204" pitchFamily="34" charset="0"/>
              </a:rPr>
              <a:t>(</a:t>
            </a:r>
            <a:r>
              <a:rPr lang="ru-RU" sz="2200" i="1" dirty="0" smtClean="0">
                <a:latin typeface="Calibri Light" panose="020F0302020204030204" pitchFamily="34" charset="0"/>
              </a:rPr>
              <a:t>раб.</a:t>
            </a:r>
            <a:r>
              <a:rPr lang="en-US" sz="2200" i="1" dirty="0" smtClean="0">
                <a:latin typeface="Calibri Light" panose="020F0302020204030204" pitchFamily="34" charset="0"/>
              </a:rPr>
              <a:t>)</a:t>
            </a:r>
            <a:endParaRPr lang="ru-RU" sz="2200" i="1" dirty="0">
              <a:latin typeface="Calibri Light" panose="020F03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27747" y="5960893"/>
            <a:ext cx="312457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alibri Light" panose="020F0302020204030204" pitchFamily="34" charset="0"/>
              </a:rPr>
              <a:t>8 </a:t>
            </a:r>
            <a:r>
              <a:rPr lang="ru-RU" sz="2600" dirty="0" smtClean="0">
                <a:latin typeface="Calibri Light" panose="020F0302020204030204" pitchFamily="34" charset="0"/>
              </a:rPr>
              <a:t>916 616 27 26</a:t>
            </a:r>
            <a:r>
              <a:rPr lang="en-US" sz="2400" dirty="0" smtClean="0">
                <a:latin typeface="Calibri Light" panose="020F0302020204030204" pitchFamily="34" charset="0"/>
              </a:rPr>
              <a:t> </a:t>
            </a:r>
            <a:r>
              <a:rPr lang="en-US" sz="2200" i="1" dirty="0" smtClean="0">
                <a:latin typeface="Calibri Light" panose="020F0302020204030204" pitchFamily="34" charset="0"/>
              </a:rPr>
              <a:t>(</a:t>
            </a:r>
            <a:r>
              <a:rPr lang="ru-RU" sz="2200" i="1" dirty="0" smtClean="0">
                <a:latin typeface="Calibri Light" panose="020F0302020204030204" pitchFamily="34" charset="0"/>
              </a:rPr>
              <a:t>моб.</a:t>
            </a:r>
            <a:r>
              <a:rPr lang="en-US" sz="2200" i="1" dirty="0" smtClean="0">
                <a:latin typeface="Calibri Light" panose="020F0302020204030204" pitchFamily="34" charset="0"/>
              </a:rPr>
              <a:t>)</a:t>
            </a:r>
            <a:endParaRPr lang="ru-RU" sz="2200" i="1" dirty="0">
              <a:latin typeface="Calibri Light" panose="020F0302020204030204" pitchFamily="34" charset="0"/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99" t="41666" r="48908" b="49944"/>
          <a:stretch/>
        </p:blipFill>
        <p:spPr>
          <a:xfrm>
            <a:off x="3613200" y="4941917"/>
            <a:ext cx="675886" cy="575315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99" t="53845" r="48908" b="39165"/>
          <a:stretch/>
        </p:blipFill>
        <p:spPr>
          <a:xfrm>
            <a:off x="3599552" y="5801501"/>
            <a:ext cx="675886" cy="479363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31" t="25839" r="60449" b="64778"/>
          <a:stretch/>
        </p:blipFill>
        <p:spPr>
          <a:xfrm>
            <a:off x="732880" y="3793692"/>
            <a:ext cx="2442950" cy="643420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1018458" y="3896468"/>
            <a:ext cx="179369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 smtClean="0">
                <a:solidFill>
                  <a:schemeClr val="bg1"/>
                </a:solidFill>
                <a:latin typeface="+mj-lt"/>
              </a:rPr>
              <a:t>Контактное лицо</a:t>
            </a:r>
            <a:endParaRPr lang="ru-RU" sz="1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69184" y="764704"/>
            <a:ext cx="416331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</a:rPr>
              <a:t>НИКОЛАЙ ТЮРНИКОВ</a:t>
            </a:r>
            <a:endParaRPr lang="ru-RU" sz="3400" b="1" dirty="0">
              <a:solidFill>
                <a:schemeClr val="tx1">
                  <a:lumMod val="95000"/>
                  <a:lumOff val="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96480" y="1268760"/>
            <a:ext cx="29851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Генеральный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директор</a:t>
            </a: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ООО «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ГлавСтрахКонтроль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</a:rPr>
              <a:t>»</a:t>
            </a:r>
            <a:endParaRPr lang="ru-RU" i="1" dirty="0" smtClean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endParaRPr lang="ru-RU" i="1" dirty="0">
              <a:solidFill>
                <a:schemeClr val="accent1">
                  <a:lumMod val="75000"/>
                </a:schemeClr>
              </a:solidFill>
              <a:latin typeface="Helvetica-6-Ligh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13459" y="2032392"/>
            <a:ext cx="34237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alibri Light" panose="020F0302020204030204" pitchFamily="34" charset="0"/>
              </a:rPr>
              <a:t>nt@glavstrakhcontrol.ru</a:t>
            </a:r>
            <a:endParaRPr lang="ru-RU" sz="2600" dirty="0">
              <a:latin typeface="Helvetica-4-Light" pitchFamily="8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327747" y="2608456"/>
            <a:ext cx="308770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alibri Light" panose="020F0302020204030204" pitchFamily="34" charset="0"/>
              </a:rPr>
              <a:t>8 495 </a:t>
            </a:r>
            <a:r>
              <a:rPr lang="en-US" sz="2600" dirty="0" smtClean="0">
                <a:latin typeface="Calibri Light" panose="020F0302020204030204" pitchFamily="34" charset="0"/>
              </a:rPr>
              <a:t>660 66 86 </a:t>
            </a:r>
            <a:r>
              <a:rPr lang="en-US" sz="2200" i="1" dirty="0" smtClean="0">
                <a:latin typeface="Calibri Light" panose="020F0302020204030204" pitchFamily="34" charset="0"/>
              </a:rPr>
              <a:t>(</a:t>
            </a:r>
            <a:r>
              <a:rPr lang="ru-RU" sz="2200" i="1" dirty="0" smtClean="0">
                <a:latin typeface="Calibri Light" panose="020F0302020204030204" pitchFamily="34" charset="0"/>
              </a:rPr>
              <a:t>раб.</a:t>
            </a:r>
            <a:r>
              <a:rPr lang="en-US" sz="2200" i="1" dirty="0" smtClean="0">
                <a:latin typeface="Calibri Light" panose="020F0302020204030204" pitchFamily="34" charset="0"/>
              </a:rPr>
              <a:t>)</a:t>
            </a:r>
            <a:endParaRPr lang="ru-RU" sz="2200" i="1" dirty="0">
              <a:latin typeface="Calibri Light" panose="020F030202020403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327747" y="3008565"/>
            <a:ext cx="312457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alibri Light" panose="020F0302020204030204" pitchFamily="34" charset="0"/>
              </a:rPr>
              <a:t>8 </a:t>
            </a:r>
            <a:r>
              <a:rPr lang="ru-RU" sz="2600" dirty="0" smtClean="0">
                <a:latin typeface="Calibri Light" panose="020F0302020204030204" pitchFamily="34" charset="0"/>
              </a:rPr>
              <a:t>96</a:t>
            </a:r>
            <a:r>
              <a:rPr lang="en-US" sz="2600" dirty="0" smtClean="0">
                <a:latin typeface="Calibri Light" panose="020F0302020204030204" pitchFamily="34" charset="0"/>
              </a:rPr>
              <a:t>7</a:t>
            </a:r>
            <a:r>
              <a:rPr lang="ru-RU" sz="2600" dirty="0" smtClean="0">
                <a:latin typeface="Calibri Light" panose="020F0302020204030204" pitchFamily="34" charset="0"/>
              </a:rPr>
              <a:t> </a:t>
            </a:r>
            <a:r>
              <a:rPr lang="en-US" sz="2600" dirty="0" smtClean="0">
                <a:latin typeface="Calibri Light" panose="020F0302020204030204" pitchFamily="34" charset="0"/>
              </a:rPr>
              <a:t>092</a:t>
            </a:r>
            <a:r>
              <a:rPr lang="ru-RU" sz="2600" dirty="0" smtClean="0">
                <a:latin typeface="Calibri Light" panose="020F0302020204030204" pitchFamily="34" charset="0"/>
              </a:rPr>
              <a:t> </a:t>
            </a:r>
            <a:r>
              <a:rPr lang="en-US" sz="2600" dirty="0" smtClean="0">
                <a:latin typeface="Calibri Light" panose="020F0302020204030204" pitchFamily="34" charset="0"/>
              </a:rPr>
              <a:t>10</a:t>
            </a:r>
            <a:r>
              <a:rPr lang="ru-RU" sz="2600" dirty="0" smtClean="0">
                <a:latin typeface="Calibri Light" panose="020F0302020204030204" pitchFamily="34" charset="0"/>
              </a:rPr>
              <a:t> </a:t>
            </a:r>
            <a:r>
              <a:rPr lang="en-US" sz="2600" dirty="0" smtClean="0">
                <a:latin typeface="Calibri Light" panose="020F0302020204030204" pitchFamily="34" charset="0"/>
              </a:rPr>
              <a:t>00</a:t>
            </a:r>
            <a:r>
              <a:rPr lang="en-US" sz="2400" dirty="0" smtClean="0">
                <a:latin typeface="Calibri Light" panose="020F0302020204030204" pitchFamily="34" charset="0"/>
              </a:rPr>
              <a:t> </a:t>
            </a:r>
            <a:r>
              <a:rPr lang="en-US" sz="2200" i="1" dirty="0" smtClean="0">
                <a:latin typeface="Calibri Light" panose="020F0302020204030204" pitchFamily="34" charset="0"/>
              </a:rPr>
              <a:t>(</a:t>
            </a:r>
            <a:r>
              <a:rPr lang="ru-RU" sz="2200" i="1" dirty="0" smtClean="0">
                <a:latin typeface="Calibri Light" panose="020F0302020204030204" pitchFamily="34" charset="0"/>
              </a:rPr>
              <a:t>моб.</a:t>
            </a:r>
            <a:r>
              <a:rPr lang="en-US" sz="2200" i="1" dirty="0" smtClean="0">
                <a:latin typeface="Calibri Light" panose="020F0302020204030204" pitchFamily="34" charset="0"/>
              </a:rPr>
              <a:t>)</a:t>
            </a:r>
            <a:endParaRPr lang="ru-RU" sz="2200" i="1" dirty="0">
              <a:latin typeface="Calibri Light" panose="020F0302020204030204" pitchFamily="34" charset="0"/>
            </a:endParaRP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99" t="41666" r="48908" b="49944"/>
          <a:stretch/>
        </p:blipFill>
        <p:spPr>
          <a:xfrm>
            <a:off x="3613200" y="1989589"/>
            <a:ext cx="675886" cy="575315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99" t="53845" r="48908" b="39165"/>
          <a:stretch/>
        </p:blipFill>
        <p:spPr>
          <a:xfrm>
            <a:off x="3599552" y="2849173"/>
            <a:ext cx="675886" cy="479363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31" t="25839" r="60449" b="64778"/>
          <a:stretch/>
        </p:blipFill>
        <p:spPr>
          <a:xfrm>
            <a:off x="732880" y="769356"/>
            <a:ext cx="2442950" cy="643420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1018458" y="872132"/>
            <a:ext cx="179369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 smtClean="0">
                <a:solidFill>
                  <a:schemeClr val="bg1"/>
                </a:solidFill>
                <a:latin typeface="+mj-lt"/>
              </a:rPr>
              <a:t>Контактное лицо</a:t>
            </a:r>
            <a:endParaRPr lang="ru-RU" sz="17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81" y="1454681"/>
            <a:ext cx="1879099" cy="187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46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54" y="22737"/>
            <a:ext cx="9142858" cy="685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418658" y="651169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2</a:t>
            </a:r>
            <a:endParaRPr lang="en-US" sz="1600" i="1" dirty="0" smtClean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269"/>
          <a:stretch/>
        </p:blipFill>
        <p:spPr>
          <a:xfrm>
            <a:off x="-3290" y="-27384"/>
            <a:ext cx="9142858" cy="8730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39" r="87617" b="107"/>
          <a:stretch/>
        </p:blipFill>
        <p:spPr>
          <a:xfrm>
            <a:off x="571" y="6400801"/>
            <a:ext cx="1132193" cy="44945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23528" y="116632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Западные рынки</a:t>
            </a:r>
            <a:endParaRPr lang="ru-RU" sz="24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676456" y="64059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90" y="1580507"/>
            <a:ext cx="1750404" cy="552349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324" y="4936893"/>
            <a:ext cx="2826068" cy="474305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861" y="1632354"/>
            <a:ext cx="1745355" cy="455311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619" y="1409842"/>
            <a:ext cx="1226288" cy="723014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610" y="4739181"/>
            <a:ext cx="1074414" cy="706043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704989" y="2483604"/>
            <a:ext cx="7709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ИССЛЕДОВАНИЕ РЫНКА </a:t>
            </a:r>
            <a:r>
              <a:rPr lang="ru-RU" dirty="0" smtClean="0">
                <a:latin typeface="+mj-lt"/>
              </a:rPr>
              <a:t>США ПРОВЕДЕННОЕ </a:t>
            </a:r>
            <a:r>
              <a:rPr lang="en-US" dirty="0" smtClean="0"/>
              <a:t>DECISION </a:t>
            </a:r>
            <a:r>
              <a:rPr lang="en-US" dirty="0"/>
              <a:t>ANALYST </a:t>
            </a:r>
            <a:r>
              <a:rPr lang="ru-RU" dirty="0" smtClean="0"/>
              <a:t>ПОКАЗЫВАЕТ</a:t>
            </a:r>
            <a:endParaRPr lang="ru-RU" dirty="0">
              <a:latin typeface="+mj-lt"/>
            </a:endParaRPr>
          </a:p>
        </p:txBody>
      </p:sp>
      <p:pic>
        <p:nvPicPr>
          <p:cNvPr id="62" name="Рисунок 6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9" t="67387" r="72690" b="19772"/>
          <a:stretch/>
        </p:blipFill>
        <p:spPr>
          <a:xfrm>
            <a:off x="539552" y="2764463"/>
            <a:ext cx="1825038" cy="880561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58" t="67387" b="19772"/>
          <a:stretch/>
        </p:blipFill>
        <p:spPr>
          <a:xfrm>
            <a:off x="6528324" y="2764463"/>
            <a:ext cx="2316986" cy="880561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72" t="67387" r="39364" b="19772"/>
          <a:stretch/>
        </p:blipFill>
        <p:spPr>
          <a:xfrm>
            <a:off x="3913347" y="2764463"/>
            <a:ext cx="1907627" cy="880561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248184" y="980728"/>
            <a:ext cx="8891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" pitchFamily="2" charset="0"/>
              </a:rPr>
              <a:t>В США – абонентское юридическое обслуживание от юридических компаний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j-lt"/>
              <a:ea typeface="Roboto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2953" y="3849191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" pitchFamily="2" charset="0"/>
              </a:rPr>
              <a:t>В Западной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Roboto" pitchFamily="2" charset="0"/>
              </a:rPr>
              <a:t>Европе – страхование юридических расходов: юридическая поддержка и возмещение расходов на адвокатов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j-lt"/>
              <a:ea typeface="Roboto" pitchFamily="2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720869"/>
            <a:ext cx="719556" cy="71955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89" y="4720869"/>
            <a:ext cx="822291" cy="796363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17486" y="5673442"/>
            <a:ext cx="85278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6600"/>
                </a:solidFill>
              </a:rPr>
              <a:t>Более </a:t>
            </a:r>
            <a:r>
              <a:rPr lang="ru-RU" sz="2000" b="1" dirty="0">
                <a:solidFill>
                  <a:srgbClr val="FF6600"/>
                </a:solidFill>
              </a:rPr>
              <a:t>3 млрд. </a:t>
            </a:r>
            <a:r>
              <a:rPr lang="ru-RU" sz="2000" b="1" dirty="0">
                <a:solidFill>
                  <a:srgbClr val="FF6600"/>
                </a:solidFill>
              </a:rPr>
              <a:t>долларов оценивается рынок абонентского юридического обслуживания (</a:t>
            </a:r>
            <a:r>
              <a:rPr lang="en-US" sz="2000" b="1" dirty="0">
                <a:solidFill>
                  <a:srgbClr val="FF6600"/>
                </a:solidFill>
              </a:rPr>
              <a:t>prepaid legal services</a:t>
            </a:r>
            <a:r>
              <a:rPr lang="en-US" sz="2000" b="1" dirty="0" smtClean="0">
                <a:solidFill>
                  <a:srgbClr val="FF6600"/>
                </a:solidFill>
              </a:rPr>
              <a:t>) </a:t>
            </a:r>
            <a:r>
              <a:rPr lang="ru-RU" sz="2000" b="1" dirty="0">
                <a:solidFill>
                  <a:srgbClr val="FF6600"/>
                </a:solidFill>
              </a:rPr>
              <a:t>в</a:t>
            </a:r>
            <a:r>
              <a:rPr lang="ru-RU" sz="2000" b="1" dirty="0" smtClean="0">
                <a:solidFill>
                  <a:srgbClr val="FF6600"/>
                </a:solidFill>
              </a:rPr>
              <a:t> США и Западной Европы</a:t>
            </a:r>
            <a:endParaRPr lang="ru-RU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98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54" y="22737"/>
            <a:ext cx="9142858" cy="685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418658" y="651169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2</a:t>
            </a:r>
            <a:endParaRPr lang="en-US" sz="1600" i="1" dirty="0" smtClean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269"/>
          <a:stretch/>
        </p:blipFill>
        <p:spPr>
          <a:xfrm>
            <a:off x="-3290" y="-27384"/>
            <a:ext cx="9142858" cy="8730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39" r="87617" b="107"/>
          <a:stretch/>
        </p:blipFill>
        <p:spPr>
          <a:xfrm>
            <a:off x="571" y="6400801"/>
            <a:ext cx="1132193" cy="44945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23528" y="116632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Российский рынок юридических услуг</a:t>
            </a:r>
            <a:endParaRPr lang="ru-RU" sz="24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676456" y="64059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770473"/>
              </p:ext>
            </p:extLst>
          </p:nvPr>
        </p:nvGraphicFramePr>
        <p:xfrm>
          <a:off x="140375" y="1247471"/>
          <a:ext cx="427445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00046" y="942974"/>
            <a:ext cx="378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+mj-lt"/>
              </a:rPr>
              <a:t>Объем платных услуг населению правового характера (млрд. руб.)</a:t>
            </a:r>
            <a:endParaRPr lang="ru-RU" sz="1200" b="1" dirty="0"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19344" y="1822729"/>
            <a:ext cx="41881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800000"/>
              </a:buClr>
            </a:pPr>
            <a:r>
              <a:rPr lang="ru-RU" dirty="0">
                <a:latin typeface="+mj-lt"/>
              </a:rPr>
              <a:t>Объем рынка правовых услуг населению в РФ составляет 80-90 млрд. рублей, причем рост рынка в последние 5 лет отсутствует (отрицательный с учетом инфляции).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06510" y="4142426"/>
            <a:ext cx="83010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800000"/>
              </a:buClr>
            </a:pPr>
            <a:r>
              <a:rPr lang="ru-RU" dirty="0" smtClean="0">
                <a:latin typeface="+mj-lt"/>
              </a:rPr>
              <a:t>В России абонентское юридическое обслуживание ещё только набирает обороты благодаря продвижение услуги в первую очередь через банки, но уже оценивается </a:t>
            </a:r>
            <a:r>
              <a:rPr lang="ru-RU" b="1" dirty="0" smtClean="0">
                <a:latin typeface="+mj-lt"/>
              </a:rPr>
              <a:t>около 1 млрд. рублей</a:t>
            </a:r>
            <a:r>
              <a:rPr lang="ru-RU" dirty="0" smtClean="0">
                <a:latin typeface="+mj-lt"/>
              </a:rPr>
              <a:t>. </a:t>
            </a:r>
            <a:endParaRPr lang="ru-RU" dirty="0">
              <a:latin typeface="+mj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5536" y="5242062"/>
            <a:ext cx="83010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800000"/>
              </a:buClr>
            </a:pPr>
            <a:r>
              <a:rPr lang="ru-RU" dirty="0">
                <a:latin typeface="+mj-lt"/>
              </a:rPr>
              <a:t>Не смотря на новизну для российского рынка, этот продукт уже получил вселяющие оптимизм результаты на российском </a:t>
            </a:r>
            <a:r>
              <a:rPr lang="ru-RU" dirty="0" smtClean="0">
                <a:latin typeface="+mj-lt"/>
              </a:rPr>
              <a:t>рынке </a:t>
            </a:r>
            <a:r>
              <a:rPr lang="ru-RU" dirty="0">
                <a:latin typeface="+mj-lt"/>
              </a:rPr>
              <a:t>- страховой </a:t>
            </a:r>
            <a:r>
              <a:rPr lang="ru-RU" dirty="0" smtClean="0">
                <a:latin typeface="+mj-lt"/>
              </a:rPr>
              <a:t>продукт </a:t>
            </a:r>
            <a:r>
              <a:rPr lang="ru-RU" b="1" dirty="0" smtClean="0">
                <a:latin typeface="+mj-lt"/>
              </a:rPr>
              <a:t>от ВТБ страхование, Русский Стандарт Страхование, Альфа страхование, Бин Страхование. </a:t>
            </a:r>
            <a:endParaRPr lang="ru-R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727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418658" y="651169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3</a:t>
            </a:r>
            <a:endParaRPr lang="en-US" sz="1600" i="1" dirty="0" smtClean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804"/>
          <a:stretch/>
        </p:blipFill>
        <p:spPr>
          <a:xfrm>
            <a:off x="571" y="-27384"/>
            <a:ext cx="9142858" cy="97342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29142" y="142852"/>
            <a:ext cx="8619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Calibri Light" panose="020F030202020403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Скорость запуска страхового продукта</a:t>
            </a:r>
            <a:r>
              <a:rPr lang="en-US" sz="2400" dirty="0" smtClean="0">
                <a:solidFill>
                  <a:schemeClr val="bg1"/>
                </a:solidFill>
                <a:latin typeface="Calibri Light" panose="020F030202020403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3-</a:t>
            </a:r>
            <a:r>
              <a:rPr lang="ru-RU" sz="2400" dirty="0" smtClean="0">
                <a:solidFill>
                  <a:schemeClr val="bg1"/>
                </a:solidFill>
                <a:latin typeface="Calibri Light" panose="020F030202020403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м тысячелетии</a:t>
            </a:r>
            <a:endParaRPr lang="ru-RU" sz="2400" dirty="0" smtClean="0">
              <a:solidFill>
                <a:schemeClr val="bg1"/>
              </a:solidFill>
              <a:latin typeface="Calibri Light" panose="020F030202020403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ru-RU" sz="2400" b="1" dirty="0">
              <a:solidFill>
                <a:schemeClr val="bg1"/>
              </a:solidFill>
              <a:latin typeface="Calibri Light" panose="020F030202020403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39" r="87617" b="107"/>
          <a:stretch/>
        </p:blipFill>
        <p:spPr>
          <a:xfrm>
            <a:off x="571" y="6400801"/>
            <a:ext cx="1132193" cy="44945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8676456" y="640594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23" y="1116273"/>
            <a:ext cx="1941337" cy="137641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2411759" y="1116273"/>
            <a:ext cx="662473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Roboto" pitchFamily="2" charset="0"/>
              </a:rPr>
              <a:t>Важность в скорости запуска продуктов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+mj-lt"/>
              <a:ea typeface="Roboto" pitchFamily="2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latin typeface="+mj-lt"/>
              </a:rPr>
              <a:t>Быстрая адаптация к текущим условиям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latin typeface="+mj-lt"/>
              </a:rPr>
              <a:t>Удивлять клиентов и партнеров новыми продуктами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latin typeface="+mj-lt"/>
              </a:rPr>
              <a:t>Возможность активной работы по собственной базе клиентов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latin typeface="+mj-lt"/>
              </a:rPr>
              <a:t>Заработать дополнительный доход</a:t>
            </a:r>
            <a:endParaRPr lang="ru-RU" dirty="0"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60480" y="3717032"/>
            <a:ext cx="6332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Roboto" pitchFamily="2" charset="0"/>
              </a:rPr>
              <a:t>Что для этого нужно от страховщиков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latin typeface="+mj-lt"/>
              </a:rPr>
              <a:t>Оперативность принятия решений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latin typeface="+mj-lt"/>
              </a:rPr>
              <a:t>Регулярный мониторинг российского и западных рынков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latin typeface="+mj-lt"/>
              </a:rPr>
              <a:t>Отлаженные внутренние бизнес процессы и гибкую ИТ подготовленную ИТ систему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5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err="1" smtClean="0"/>
              <a:t>Проактивные</a:t>
            </a:r>
            <a:r>
              <a:rPr lang="ru-RU" dirty="0" smtClean="0"/>
              <a:t> сотрудники и менеджмент с желанием максимально удовлетворить клиентов и партнеров 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ru-RU" dirty="0"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82" y="3936898"/>
            <a:ext cx="1905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24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418658" y="651169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3</a:t>
            </a:r>
            <a:endParaRPr lang="en-US" sz="1600" i="1" dirty="0" smtClean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804"/>
          <a:stretch/>
        </p:blipFill>
        <p:spPr>
          <a:xfrm>
            <a:off x="571" y="-27384"/>
            <a:ext cx="9142858" cy="97342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39" r="87617" b="107"/>
          <a:stretch/>
        </p:blipFill>
        <p:spPr>
          <a:xfrm>
            <a:off x="571" y="6400801"/>
            <a:ext cx="1132193" cy="44945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8676456" y="640594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8072" y="2677269"/>
            <a:ext cx="759633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Roboto" pitchFamily="2" charset="0"/>
              </a:rPr>
              <a:t>Варианты реализации продуктов: 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Roboto" pitchFamily="2" charset="0"/>
              </a:rPr>
              <a:t>Страхование юридических расходов</a:t>
            </a:r>
          </a:p>
          <a:p>
            <a:pPr>
              <a:lnSpc>
                <a:spcPct val="150000"/>
              </a:lnSpc>
            </a:pP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805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653"/>
            <a:ext cx="9142858" cy="685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418658" y="651169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4</a:t>
            </a:r>
            <a:endParaRPr lang="en-US" sz="1600" i="1" dirty="0" smtClean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754"/>
          <a:stretch/>
        </p:blipFill>
        <p:spPr>
          <a:xfrm>
            <a:off x="0" y="428"/>
            <a:ext cx="9142858" cy="90829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7504" y="143928"/>
            <a:ext cx="8686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Варианты страховых продуктов с юридическим сервисом</a:t>
            </a:r>
            <a:endParaRPr lang="ru-RU" sz="24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39" r="87617" b="107"/>
          <a:stretch/>
        </p:blipFill>
        <p:spPr>
          <a:xfrm>
            <a:off x="571" y="6400801"/>
            <a:ext cx="1132193" cy="44945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676456" y="640594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91038" y="767408"/>
            <a:ext cx="690124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Roboto" pitchFamily="2" charset="0"/>
              </a:rPr>
              <a:t>1.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Roboto" pitchFamily="2" charset="0"/>
              </a:rPr>
              <a:t>Страхование финансовых рисков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+mj-lt"/>
              <a:ea typeface="Roboto" pitchFamily="2" charset="0"/>
            </a:endParaRPr>
          </a:p>
          <a:p>
            <a:pPr marL="325438" indent="-325438">
              <a:buFont typeface="Wingdings" panose="05000000000000000000" pitchFamily="2" charset="2"/>
              <a:buChar char="ü"/>
            </a:pPr>
            <a:r>
              <a:rPr lang="ru-RU" dirty="0" smtClean="0">
                <a:latin typeface="+mj-lt"/>
              </a:rPr>
              <a:t>«Легкое» страхование (страхование финансовых расходов на экспертизу или гражданская ответственность для физ. лиц и др.) </a:t>
            </a:r>
          </a:p>
          <a:p>
            <a:pPr marL="325438" indent="-325438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+mj-lt"/>
              </a:rPr>
              <a:t>«Полноценный» </a:t>
            </a:r>
            <a:r>
              <a:rPr lang="ru-RU" dirty="0">
                <a:latin typeface="+mj-lt"/>
              </a:rPr>
              <a:t>ю</a:t>
            </a:r>
            <a:r>
              <a:rPr lang="ru-RU" dirty="0" smtClean="0">
                <a:latin typeface="+mj-lt"/>
              </a:rPr>
              <a:t>ридический сервис (по всем областям права): </a:t>
            </a:r>
          </a:p>
          <a:p>
            <a:pPr marL="782638" lvl="1" indent="-325438">
              <a:buFont typeface="Wingdings" panose="05000000000000000000" pitchFamily="2" charset="2"/>
              <a:buChar char="§"/>
            </a:pPr>
            <a:r>
              <a:rPr lang="ru-RU" dirty="0" smtClean="0">
                <a:latin typeface="+mj-lt"/>
              </a:rPr>
              <a:t>Устная юридическая консультация;</a:t>
            </a:r>
          </a:p>
          <a:p>
            <a:pPr marL="782638" lvl="1" indent="-325438">
              <a:buFont typeface="Wingdings" panose="05000000000000000000" pitchFamily="2" charset="2"/>
              <a:buChar char="§"/>
            </a:pPr>
            <a:r>
              <a:rPr lang="ru-RU" dirty="0" smtClean="0">
                <a:latin typeface="+mj-lt"/>
              </a:rPr>
              <a:t>Письменная юридическая консультация;</a:t>
            </a:r>
            <a:endParaRPr lang="en-US" dirty="0" smtClean="0">
              <a:latin typeface="+mj-lt"/>
            </a:endParaRPr>
          </a:p>
          <a:p>
            <a:pPr marL="782638" lvl="1" indent="-325438">
              <a:buFont typeface="Wingdings" panose="05000000000000000000" pitchFamily="2" charset="2"/>
              <a:buChar char="§"/>
            </a:pPr>
            <a:r>
              <a:rPr lang="ru-RU" dirty="0" smtClean="0">
                <a:latin typeface="+mj-lt"/>
              </a:rPr>
              <a:t>Оценка судебной перспективы;</a:t>
            </a:r>
          </a:p>
          <a:p>
            <a:pPr marL="782638" lvl="1" indent="-325438">
              <a:buFont typeface="Wingdings" panose="05000000000000000000" pitchFamily="2" charset="2"/>
              <a:buChar char="§"/>
            </a:pPr>
            <a:r>
              <a:rPr lang="ru-RU" dirty="0" smtClean="0">
                <a:latin typeface="+mj-lt"/>
              </a:rPr>
              <a:t>Оценка имеющегося заключения юриста (</a:t>
            </a:r>
            <a:r>
              <a:rPr lang="en-US" dirty="0" smtClean="0">
                <a:latin typeface="+mj-lt"/>
              </a:rPr>
              <a:t>second opinion)</a:t>
            </a:r>
            <a:r>
              <a:rPr lang="ru-RU" dirty="0" smtClean="0">
                <a:latin typeface="+mj-lt"/>
              </a:rPr>
              <a:t>;</a:t>
            </a:r>
          </a:p>
          <a:p>
            <a:pPr marL="782638" lvl="1" indent="-325438">
              <a:buFont typeface="Wingdings" panose="05000000000000000000" pitchFamily="2" charset="2"/>
              <a:buChar char="§"/>
            </a:pPr>
            <a:r>
              <a:rPr lang="ru-RU" dirty="0" smtClean="0">
                <a:latin typeface="+mj-lt"/>
              </a:rPr>
              <a:t>и другие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189308" y="3642697"/>
            <a:ext cx="679546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Roboto" pitchFamily="2" charset="0"/>
              </a:rPr>
              <a:t>2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Roboto" pitchFamily="2" charset="0"/>
              </a:rPr>
              <a:t>.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Roboto" pitchFamily="2" charset="0"/>
              </a:rPr>
              <a:t>Страхование разных видов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+mj-lt"/>
              <a:ea typeface="Roboto" pitchFamily="2" charset="0"/>
            </a:endParaRPr>
          </a:p>
          <a:p>
            <a:pPr marL="325438" indent="-325438">
              <a:buFont typeface="Wingdings" panose="05000000000000000000" pitchFamily="2" charset="2"/>
              <a:buChar char="ü"/>
            </a:pPr>
            <a:r>
              <a:rPr lang="ru-RU" dirty="0" smtClean="0">
                <a:latin typeface="+mj-lt"/>
              </a:rPr>
              <a:t>«Полноценное» страхование: автострахование, страхование имущества, страхование недобровольной потери работы, страхование мобильной техникой, страхование ответственности, </a:t>
            </a:r>
            <a:r>
              <a:rPr lang="en-US" dirty="0" smtClean="0">
                <a:latin typeface="+mj-lt"/>
              </a:rPr>
              <a:t>GAP</a:t>
            </a:r>
            <a:r>
              <a:rPr lang="ru-RU" dirty="0" smtClean="0">
                <a:latin typeface="+mj-lt"/>
              </a:rPr>
              <a:t> страхование, страхование жизни, страхование мигрантов и др.   </a:t>
            </a:r>
          </a:p>
          <a:p>
            <a:pPr marL="325438" indent="-325438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+mj-lt"/>
              </a:rPr>
              <a:t>«Легкий» юридический сервис (конкретные области права): </a:t>
            </a:r>
          </a:p>
          <a:p>
            <a:pPr marL="782638" lvl="1" indent="-325438">
              <a:buFont typeface="Wingdings" panose="05000000000000000000" pitchFamily="2" charset="2"/>
              <a:buChar char="§"/>
            </a:pPr>
            <a:r>
              <a:rPr lang="ru-RU" dirty="0" smtClean="0">
                <a:latin typeface="+mj-lt"/>
              </a:rPr>
              <a:t>Устная юридическая консультация;</a:t>
            </a:r>
          </a:p>
          <a:p>
            <a:pPr marL="782638" lvl="1" indent="-325438">
              <a:buFont typeface="Wingdings" panose="05000000000000000000" pitchFamily="2" charset="2"/>
              <a:buChar char="§"/>
            </a:pPr>
            <a:r>
              <a:rPr lang="ru-RU" dirty="0" smtClean="0">
                <a:latin typeface="+mj-lt"/>
              </a:rPr>
              <a:t>Письменная юридическая консультация.</a:t>
            </a:r>
            <a:endParaRPr lang="en-US" dirty="0" smtClean="0">
              <a:latin typeface="+mj-lt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984776" y="2204864"/>
            <a:ext cx="2123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800000"/>
              </a:buClr>
            </a:pPr>
            <a:r>
              <a:rPr lang="ru-RU" sz="2000" b="1" dirty="0" smtClean="0">
                <a:solidFill>
                  <a:srgbClr val="FF6600"/>
                </a:solidFill>
              </a:rPr>
              <a:t>Стоимость </a:t>
            </a:r>
          </a:p>
          <a:p>
            <a:pPr algn="just">
              <a:buClr>
                <a:srgbClr val="800000"/>
              </a:buClr>
            </a:pPr>
            <a:r>
              <a:rPr lang="ru-RU" sz="2000" b="1" dirty="0" smtClean="0">
                <a:solidFill>
                  <a:srgbClr val="FF6600"/>
                </a:solidFill>
              </a:rPr>
              <a:t>юр. услуг:</a:t>
            </a:r>
            <a:endParaRPr lang="ru-RU" sz="2000" b="1" dirty="0">
              <a:solidFill>
                <a:srgbClr val="FF6600"/>
              </a:solidFill>
            </a:endParaRPr>
          </a:p>
          <a:p>
            <a:pPr algn="just">
              <a:buClr>
                <a:srgbClr val="800000"/>
              </a:buClr>
            </a:pPr>
            <a:r>
              <a:rPr lang="ru-RU" sz="2000" b="1" dirty="0" smtClean="0">
                <a:solidFill>
                  <a:srgbClr val="FF6600"/>
                </a:solidFill>
              </a:rPr>
              <a:t>1 000 – 3 000 руб.</a:t>
            </a:r>
            <a:endParaRPr lang="ru-RU" sz="2000" b="1" dirty="0">
              <a:solidFill>
                <a:srgbClr val="FF66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984776" y="4784310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800000"/>
              </a:buClr>
            </a:pPr>
            <a:r>
              <a:rPr lang="ru-RU" sz="2000" b="1" dirty="0" smtClean="0">
                <a:solidFill>
                  <a:srgbClr val="FF6600"/>
                </a:solidFill>
              </a:rPr>
              <a:t>Стоимость </a:t>
            </a:r>
          </a:p>
          <a:p>
            <a:pPr algn="just">
              <a:buClr>
                <a:srgbClr val="800000"/>
              </a:buClr>
            </a:pPr>
            <a:r>
              <a:rPr lang="ru-RU" sz="2000" b="1" dirty="0" smtClean="0">
                <a:solidFill>
                  <a:srgbClr val="FF6600"/>
                </a:solidFill>
              </a:rPr>
              <a:t>юр</a:t>
            </a:r>
            <a:r>
              <a:rPr lang="ru-RU" sz="2000" b="1" dirty="0">
                <a:solidFill>
                  <a:srgbClr val="FF6600"/>
                </a:solidFill>
              </a:rPr>
              <a:t>. услуг</a:t>
            </a:r>
            <a:r>
              <a:rPr lang="ru-RU" sz="2000" b="1" dirty="0" smtClean="0">
                <a:solidFill>
                  <a:srgbClr val="FF6600"/>
                </a:solidFill>
              </a:rPr>
              <a:t>:</a:t>
            </a:r>
            <a:endParaRPr lang="ru-RU" sz="2000" b="1" dirty="0">
              <a:solidFill>
                <a:srgbClr val="FF6600"/>
              </a:solidFill>
            </a:endParaRPr>
          </a:p>
          <a:p>
            <a:pPr algn="just">
              <a:buClr>
                <a:srgbClr val="800000"/>
              </a:buClr>
            </a:pPr>
            <a:r>
              <a:rPr lang="ru-RU" sz="2000" b="1" dirty="0" smtClean="0">
                <a:solidFill>
                  <a:srgbClr val="FF6600"/>
                </a:solidFill>
              </a:rPr>
              <a:t>100 - 500 руб.</a:t>
            </a:r>
            <a:endParaRPr lang="ru-RU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9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-41032"/>
            <a:ext cx="9142858" cy="685714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789"/>
          <a:stretch/>
        </p:blipFill>
        <p:spPr>
          <a:xfrm>
            <a:off x="571" y="-27384"/>
            <a:ext cx="9142858" cy="97449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53872" y="89336"/>
            <a:ext cx="8686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Примеры страховых продуктов и юридического сервиса</a:t>
            </a:r>
            <a:endParaRPr lang="ru-RU" sz="2400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endParaRPr lang="ru-RU" sz="24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39" r="87617" b="107"/>
          <a:stretch/>
        </p:blipFill>
        <p:spPr>
          <a:xfrm>
            <a:off x="571" y="6400801"/>
            <a:ext cx="1132193" cy="4494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676456" y="640594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23527" y="810870"/>
            <a:ext cx="866983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Roboto" pitchFamily="2" charset="0"/>
              </a:rPr>
              <a:t>1.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Roboto" pitchFamily="2" charset="0"/>
              </a:rPr>
              <a:t>Автострахование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j-lt"/>
              <a:ea typeface="Roboto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+mj-lt"/>
              </a:rPr>
              <a:t>Юридическая поддержка по </a:t>
            </a:r>
            <a:r>
              <a:rPr lang="ru-RU" dirty="0" err="1" smtClean="0">
                <a:latin typeface="+mj-lt"/>
              </a:rPr>
              <a:t>автотематике</a:t>
            </a:r>
            <a:r>
              <a:rPr lang="ru-RU" dirty="0" smtClean="0">
                <a:latin typeface="+mj-lt"/>
              </a:rPr>
              <a:t>, административное право</a:t>
            </a:r>
            <a:r>
              <a:rPr lang="ru-RU" dirty="0">
                <a:latin typeface="+mj-lt"/>
              </a:rPr>
              <a:t>,</a:t>
            </a:r>
            <a:r>
              <a:rPr lang="ru-RU" dirty="0" smtClean="0">
                <a:latin typeface="+mj-lt"/>
              </a:rPr>
              <a:t> защита прав потребителей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+mj-lt"/>
            </a:endParaRP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a typeface="Roboto" pitchFamily="2" charset="0"/>
              </a:rPr>
              <a:t>2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a typeface="Roboto" pitchFamily="2" charset="0"/>
              </a:rPr>
              <a:t>.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a typeface="Roboto" pitchFamily="2" charset="0"/>
              </a:rPr>
              <a:t>Страхование имущества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a typeface="Roboto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Юридическая поддержка по </a:t>
            </a:r>
            <a:r>
              <a:rPr lang="ru-RU" dirty="0" smtClean="0"/>
              <a:t>жилищному, земельному и наследственному праву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+mj-lt"/>
            </a:endParaRP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a typeface="Roboto" pitchFamily="2" charset="0"/>
              </a:rPr>
              <a:t>3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a typeface="Roboto" pitchFamily="2" charset="0"/>
              </a:rPr>
              <a:t>.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a typeface="Roboto" pitchFamily="2" charset="0"/>
              </a:rPr>
              <a:t>Страхование мобильной и бытовой техники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a typeface="Roboto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Юридическая поддержка по </a:t>
            </a:r>
            <a:r>
              <a:rPr lang="ru-RU" dirty="0" smtClean="0"/>
              <a:t>защите прав потребителей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+mj-lt"/>
            </a:endParaRP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a typeface="Roboto" pitchFamily="2" charset="0"/>
              </a:rPr>
              <a:t>4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a typeface="Roboto" pitchFamily="2" charset="0"/>
              </a:rPr>
              <a:t>.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a typeface="Roboto" pitchFamily="2" charset="0"/>
              </a:rPr>
              <a:t>Страхование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a typeface="Roboto" pitchFamily="2" charset="0"/>
              </a:rPr>
              <a:t>недобровольная потеря работы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a typeface="Roboto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Юридическая поддержка по </a:t>
            </a:r>
            <a:r>
              <a:rPr lang="ru-RU" dirty="0" smtClean="0"/>
              <a:t>трудовому и административному праву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+mj-lt"/>
            </a:endParaRP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a typeface="Roboto" pitchFamily="2" charset="0"/>
              </a:rPr>
              <a:t>5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a typeface="Roboto" pitchFamily="2" charset="0"/>
              </a:rPr>
              <a:t>.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a typeface="Roboto" pitchFamily="2" charset="0"/>
              </a:rPr>
              <a:t>Страхование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a typeface="Roboto" pitchFamily="2" charset="0"/>
              </a:rPr>
              <a:t>мигрантов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a typeface="Roboto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Юридическая поддержка по </a:t>
            </a:r>
            <a:r>
              <a:rPr lang="ru-RU" dirty="0" smtClean="0"/>
              <a:t>миграционному и трудовому праву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+mj-lt"/>
            </a:endParaRP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a typeface="Roboto" pitchFamily="2" charset="0"/>
              </a:rPr>
              <a:t>6. Страхование жизни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a typeface="Roboto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Юридическая поддержка по </a:t>
            </a:r>
            <a:r>
              <a:rPr lang="ru-RU" dirty="0" smtClean="0"/>
              <a:t>налоговому вычету, семейному праву, наследственное право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35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789"/>
          <a:stretch/>
        </p:blipFill>
        <p:spPr>
          <a:xfrm>
            <a:off x="571" y="-3649"/>
            <a:ext cx="9142858" cy="97449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5894" y="116632"/>
            <a:ext cx="910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Как работает юридический сервис</a:t>
            </a:r>
            <a:endParaRPr lang="ru-RU" sz="2400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endParaRPr lang="ru-RU" sz="24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39" r="87617" b="107"/>
          <a:stretch/>
        </p:blipFill>
        <p:spPr>
          <a:xfrm>
            <a:off x="571" y="6400801"/>
            <a:ext cx="1132193" cy="44945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8676456" y="640594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8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94" b="52792"/>
          <a:stretch/>
        </p:blipFill>
        <p:spPr>
          <a:xfrm>
            <a:off x="179512" y="692696"/>
            <a:ext cx="9142858" cy="205122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093057" y="3031949"/>
            <a:ext cx="8146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Helvetica-6-Light"/>
              </a:rPr>
              <a:t>Клиент</a:t>
            </a:r>
          </a:p>
          <a:p>
            <a:endParaRPr lang="ru-RU" sz="1400" b="1" dirty="0">
              <a:solidFill>
                <a:schemeClr val="accent1">
                  <a:lumMod val="75000"/>
                </a:schemeClr>
              </a:solidFill>
              <a:latin typeface="Helvetica-6-Light"/>
            </a:endParaRPr>
          </a:p>
          <a:p>
            <a:endParaRPr lang="ru-RU" sz="1400" b="1" dirty="0">
              <a:solidFill>
                <a:schemeClr val="accent1">
                  <a:lumMod val="75000"/>
                </a:schemeClr>
              </a:solidFill>
              <a:latin typeface="Helvetica-6-Ligh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56781" y="3031949"/>
            <a:ext cx="253518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Helvetica-6-Light"/>
              </a:rPr>
              <a:t>Юристы общего профиля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lvetica-6-Light"/>
              </a:rPr>
              <a:t>На первой линии ответят на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lvetica-6-Light"/>
              </a:rPr>
              <a:t>большинство вопросов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Helvetica-6-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40152" y="3031949"/>
            <a:ext cx="33057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Helvetica-6-Light"/>
              </a:rPr>
              <a:t>Юристы узкой специализации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lvetica-6-Light"/>
              </a:rPr>
              <a:t>На второй линии проконсультируют по специфическим вопросам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Helvetica-6-Light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76" r="70949" b="50000"/>
          <a:stretch/>
        </p:blipFill>
        <p:spPr>
          <a:xfrm>
            <a:off x="190235" y="914899"/>
            <a:ext cx="2656132" cy="2045042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46" t="21799" r="41940" b="50000"/>
          <a:stretch/>
        </p:blipFill>
        <p:spPr>
          <a:xfrm>
            <a:off x="3605164" y="1026159"/>
            <a:ext cx="1902940" cy="193378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10" t="21118" r="9366" b="51311"/>
          <a:stretch/>
        </p:blipFill>
        <p:spPr>
          <a:xfrm>
            <a:off x="6516216" y="943717"/>
            <a:ext cx="1977082" cy="1890584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4" t="69552" r="71624" b="7562"/>
          <a:stretch/>
        </p:blipFill>
        <p:spPr>
          <a:xfrm>
            <a:off x="840259" y="3947923"/>
            <a:ext cx="1754660" cy="1569309"/>
          </a:xfrm>
          <a:prstGeom prst="rect">
            <a:avLst/>
          </a:prstGeom>
        </p:spPr>
      </p:pic>
      <p:cxnSp>
        <p:nvCxnSpPr>
          <p:cNvPr id="42" name="Прямая соединительная линия 41"/>
          <p:cNvCxnSpPr/>
          <p:nvPr/>
        </p:nvCxnSpPr>
        <p:spPr>
          <a:xfrm>
            <a:off x="683568" y="3947923"/>
            <a:ext cx="76328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843808" y="4289379"/>
            <a:ext cx="46532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Helvetica-6-Light"/>
              </a:rPr>
              <a:t>При необходимости изучения законодательных актов</a:t>
            </a:r>
          </a:p>
          <a:p>
            <a:r>
              <a:rPr lang="ru-RU" sz="1400" dirty="0" smtClean="0">
                <a:latin typeface="Helvetica-6-Light"/>
              </a:rPr>
              <a:t>и/или судебной практики мы перезвоним клиенту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Helvetica-6-Light"/>
              </a:rPr>
              <a:t>в течение 24 часов</a:t>
            </a:r>
            <a:endParaRPr lang="ru-RU" sz="1400" dirty="0">
              <a:latin typeface="Helvetica-6-Ligh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94547" y="5601434"/>
            <a:ext cx="7881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6600"/>
                </a:solidFill>
              </a:rPr>
              <a:t>Страховщик может запросить у партнера любую статистику по оказанным консультациям и аудиозаписи разговоров</a:t>
            </a:r>
            <a:endParaRPr lang="ru-RU" sz="2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287524" y="974925"/>
            <a:ext cx="8568952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Увеличение ценности страхового продукта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2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Актуальный и понятный сервис для клиентов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 startAt="2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Отлично воспринимается продавцами в силу жизненности и социальной значимости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2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Все продажи записываются как страховая премия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2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Управление страховой и сервисной частью 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2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Продукт с заранее известным уровнем убыточности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2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Дополнительный доход для Страховщика и партнера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2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Не требует сложных технических доработок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2"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>
              <a:spcAft>
                <a:spcPts val="600"/>
              </a:spcAft>
            </a:pPr>
            <a:endParaRPr lang="ru-RU" dirty="0">
              <a:latin typeface="Calibri Light" panose="020F03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789"/>
          <a:stretch/>
        </p:blipFill>
        <p:spPr>
          <a:xfrm>
            <a:off x="571" y="-27384"/>
            <a:ext cx="9142858" cy="97449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67520" y="89336"/>
            <a:ext cx="8686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Ценность для Страховщиков от юридического сервиса</a:t>
            </a:r>
            <a:endParaRPr lang="ru-RU" sz="2400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endParaRPr lang="ru-RU" sz="24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39" r="87617" b="107"/>
          <a:stretch/>
        </p:blipFill>
        <p:spPr>
          <a:xfrm>
            <a:off x="571" y="6400801"/>
            <a:ext cx="1132193" cy="4494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676456" y="640594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9</a:t>
            </a:r>
          </a:p>
          <a:p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17931</TotalTime>
  <Words>660</Words>
  <Application>Microsoft Office PowerPoint</Application>
  <PresentationFormat>Экран (4:3)</PresentationFormat>
  <Paragraphs>117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Helvetica-4-Light</vt:lpstr>
      <vt:lpstr>Helvetica-6-Light</vt:lpstr>
      <vt:lpstr>Open Sans Light</vt:lpstr>
      <vt:lpstr>Roboto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Станислав Каплан</cp:lastModifiedBy>
  <cp:revision>727</cp:revision>
  <cp:lastPrinted>2015-04-13T12:23:07Z</cp:lastPrinted>
  <dcterms:created xsi:type="dcterms:W3CDTF">2015-04-02T07:50:44Z</dcterms:created>
  <dcterms:modified xsi:type="dcterms:W3CDTF">2016-04-05T08:04:00Z</dcterms:modified>
</cp:coreProperties>
</file>